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83" r:id="rId2"/>
    <p:sldId id="305" r:id="rId3"/>
    <p:sldId id="340" r:id="rId4"/>
    <p:sldId id="358" r:id="rId5"/>
    <p:sldId id="363" r:id="rId6"/>
    <p:sldId id="362" r:id="rId7"/>
    <p:sldId id="342" r:id="rId8"/>
    <p:sldId id="364" r:id="rId9"/>
    <p:sldId id="365" r:id="rId10"/>
    <p:sldId id="366" r:id="rId11"/>
    <p:sldId id="367" r:id="rId12"/>
    <p:sldId id="368" r:id="rId13"/>
    <p:sldId id="369" r:id="rId14"/>
    <p:sldId id="370" r:id="rId15"/>
    <p:sldId id="372" r:id="rId16"/>
    <p:sldId id="374" r:id="rId17"/>
    <p:sldId id="373" r:id="rId18"/>
    <p:sldId id="375" r:id="rId19"/>
    <p:sldId id="376" r:id="rId20"/>
  </p:sldIdLst>
  <p:sldSz cx="9144000" cy="6858000" type="screen4x3"/>
  <p:notesSz cx="7099300" cy="9385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6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458F"/>
    <a:srgbClr val="66FF33"/>
    <a:srgbClr val="FF0000"/>
    <a:srgbClr val="0000FF"/>
    <a:srgbClr val="9A000D"/>
    <a:srgbClr val="B8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627"/>
    <p:restoredTop sz="94613"/>
  </p:normalViewPr>
  <p:slideViewPr>
    <p:cSldViewPr>
      <p:cViewPr varScale="1">
        <p:scale>
          <a:sx n="137" d="100"/>
          <a:sy n="137" d="100"/>
        </p:scale>
        <p:origin x="20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788" y="-102"/>
      </p:cViewPr>
      <p:guideLst>
        <p:guide orient="horz" pos="2956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F54C6FB-68DE-4B07-B6EA-856A8564D9C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9993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algn="r"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3325" y="703263"/>
            <a:ext cx="4692650" cy="35194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457700"/>
            <a:ext cx="5207000" cy="422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algn="r" defTabSz="941388">
              <a:defRPr sz="1200"/>
            </a:lvl1pPr>
          </a:lstStyle>
          <a:p>
            <a:fld id="{FE061C16-56D9-455B-A146-2A84C0109F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72919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623A90-AAB2-4E1F-810E-42AB8D66212A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 userDrawn="1"/>
        </p:nvSpPr>
        <p:spPr bwMode="auto">
          <a:xfrm>
            <a:off x="381000" y="6858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1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124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B2F9A7-9283-4D8B-9F6C-3A209942084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20955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04800"/>
            <a:ext cx="61341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D83C48-FFF1-4AEA-9073-49209B234D3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3820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EA8893-BB50-418D-87EF-CE854790302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357299-C40C-42AB-B0C0-2E6E0A5A7F6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2F35AA-A946-4799-AE91-DFCF9FD1ED3C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D479DE-F942-4FD0-8CAF-21BC2CE5C1C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6B3082-F798-4B73-9568-E1035691E4C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E5E0F-F894-4775-8178-1A4251DDCCE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D87575-2D68-4047-9720-BE9B5A1ADAD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7995AC-4451-497A-81AB-7CB5E20C8AD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9935E-8D12-4537-8C77-C33ADB8F587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143000"/>
            <a:ext cx="8382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3124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81DEC360-6AEE-4CC6-B4A7-44FE5C12519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5" name="Rectangle 11"/>
          <p:cNvSpPr>
            <a:spLocks noChangeArrowheads="1"/>
          </p:cNvSpPr>
          <p:nvPr userDrawn="1"/>
        </p:nvSpPr>
        <p:spPr bwMode="auto">
          <a:xfrm>
            <a:off x="381000" y="9906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1" name="Picture 5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/>
          <a:ea typeface="+mj-ea"/>
          <a:cs typeface="Calibri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7200" y="1905000"/>
            <a:ext cx="8153400" cy="1219200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Calibri" charset="0"/>
              </a:rPr>
              <a:t>Character Design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447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Calibri" charset="0"/>
              </a:rPr>
              <a:t>CS 4730 – Computer Game Design</a:t>
            </a: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zh-CN" sz="2000" dirty="0">
                <a:latin typeface="Calibri" charset="0"/>
              </a:rPr>
              <a:t>Mark </a:t>
            </a:r>
            <a:r>
              <a:rPr lang="en-US" altLang="zh-CN" sz="2000" dirty="0" err="1">
                <a:latin typeface="Calibri" charset="0"/>
              </a:rPr>
              <a:t>Floryan</a:t>
            </a:r>
            <a:endParaRPr lang="en-US" altLang="zh-CN" sz="2000" dirty="0">
              <a:latin typeface="Calibri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Mario (Super Mario Bros.)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Mario’s </a:t>
            </a:r>
            <a:r>
              <a:rPr lang="en-US" b="1" i="1" dirty="0"/>
              <a:t>Jump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Slow to reach top speed</a:t>
            </a:r>
          </a:p>
          <a:p>
            <a:pPr lvl="1"/>
            <a:r>
              <a:rPr lang="en-US" dirty="0"/>
              <a:t>Total jump height is pretty high</a:t>
            </a:r>
          </a:p>
          <a:p>
            <a:pPr lvl="2"/>
            <a:r>
              <a:rPr lang="en-US" dirty="0"/>
              <a:t>These two make the jump feel high but “floaty”</a:t>
            </a:r>
          </a:p>
          <a:p>
            <a:pPr lvl="1"/>
            <a:r>
              <a:rPr lang="en-US" dirty="0"/>
              <a:t>Quicker to reach top speed when falling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16201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Mario (Super Mario Bros.)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Overall Design Principles of Mario:</a:t>
            </a:r>
          </a:p>
          <a:p>
            <a:pPr lvl="1"/>
            <a:r>
              <a:rPr lang="en-US" dirty="0"/>
              <a:t>The ground gives more control than air</a:t>
            </a:r>
          </a:p>
          <a:p>
            <a:pPr lvl="2"/>
            <a:r>
              <a:rPr lang="en-US" dirty="0"/>
              <a:t>Need to use ground when possible to establish control</a:t>
            </a:r>
          </a:p>
          <a:p>
            <a:pPr lvl="2"/>
            <a:r>
              <a:rPr lang="en-US" dirty="0"/>
              <a:t>Being in the air feels risky</a:t>
            </a:r>
          </a:p>
          <a:p>
            <a:pPr lvl="1"/>
            <a:r>
              <a:rPr lang="en-US" dirty="0"/>
              <a:t>Jumps are high and slow. Control left/right is slow</a:t>
            </a:r>
          </a:p>
          <a:p>
            <a:pPr lvl="2"/>
            <a:r>
              <a:rPr lang="en-US" dirty="0"/>
              <a:t>Allows time to setup landings on platforms / enemies</a:t>
            </a:r>
          </a:p>
          <a:p>
            <a:r>
              <a:rPr lang="en-US" dirty="0"/>
              <a:t>All of this gives Mario a strong risk vs reward tradeoff in his well thought out controls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577667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Man (Mega Man 3)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12</a:t>
            </a:fld>
            <a:endParaRPr lang="en-US" altLang="zh-C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4F8C624-3BAC-E44E-A5A8-95A815428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295400"/>
            <a:ext cx="6299200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9265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Man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Mega Man’s goal?</a:t>
            </a:r>
          </a:p>
          <a:p>
            <a:pPr lvl="1"/>
            <a:r>
              <a:rPr lang="en-US" dirty="0"/>
              <a:t>Reach end of level (go right, down, up, etc.)</a:t>
            </a:r>
          </a:p>
          <a:p>
            <a:pPr lvl="1"/>
            <a:r>
              <a:rPr lang="en-US" dirty="0"/>
              <a:t>Destroy boss of each level (shoot at them)</a:t>
            </a:r>
          </a:p>
          <a:p>
            <a:r>
              <a:rPr lang="en-US" dirty="0"/>
              <a:t>What are Mega Man’s verbs?</a:t>
            </a:r>
          </a:p>
          <a:p>
            <a:pPr lvl="1"/>
            <a:r>
              <a:rPr lang="en-US" b="1" i="1" dirty="0"/>
              <a:t>Run: </a:t>
            </a:r>
            <a:r>
              <a:rPr lang="en-US" dirty="0"/>
              <a:t>Move left and right</a:t>
            </a:r>
            <a:endParaRPr lang="en-US" b="1" i="1" dirty="0"/>
          </a:p>
          <a:p>
            <a:pPr lvl="1"/>
            <a:r>
              <a:rPr lang="en-US" b="1" i="1" dirty="0"/>
              <a:t>Jump: </a:t>
            </a:r>
            <a:r>
              <a:rPr lang="en-US" dirty="0"/>
              <a:t>Jump over gaps and enemies</a:t>
            </a:r>
            <a:endParaRPr lang="en-US" b="1" i="1" dirty="0"/>
          </a:p>
          <a:p>
            <a:pPr lvl="1"/>
            <a:r>
              <a:rPr lang="en-US" b="1" i="1" dirty="0"/>
              <a:t>Shoot:</a:t>
            </a:r>
            <a:r>
              <a:rPr lang="en-US" dirty="0"/>
              <a:t> blast enemies and obstacles</a:t>
            </a:r>
            <a:endParaRPr lang="en-US" b="1" i="1" dirty="0"/>
          </a:p>
          <a:p>
            <a:pPr lvl="1"/>
            <a:r>
              <a:rPr lang="en-US" b="1" i="1" dirty="0"/>
              <a:t>Slide:</a:t>
            </a:r>
            <a:r>
              <a:rPr lang="en-US" dirty="0"/>
              <a:t> Not necessary, but used to increase speed.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935838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Man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Mega Man’s </a:t>
            </a:r>
            <a:r>
              <a:rPr lang="en-US" b="1" i="1" dirty="0"/>
              <a:t>run and jump</a:t>
            </a:r>
          </a:p>
          <a:p>
            <a:pPr lvl="1"/>
            <a:r>
              <a:rPr lang="en-US" dirty="0"/>
              <a:t>Run has three phases:</a:t>
            </a:r>
          </a:p>
          <a:p>
            <a:pPr lvl="2"/>
            <a:r>
              <a:rPr lang="en-US" dirty="0"/>
              <a:t>Speed up time, max speed, slow down time</a:t>
            </a:r>
          </a:p>
          <a:p>
            <a:pPr lvl="1"/>
            <a:r>
              <a:rPr lang="en-US" dirty="0"/>
              <a:t>Features of Mega Man run:</a:t>
            </a:r>
          </a:p>
          <a:p>
            <a:pPr lvl="2"/>
            <a:r>
              <a:rPr lang="en-US" dirty="0"/>
              <a:t>VERY quick to top speed</a:t>
            </a:r>
          </a:p>
          <a:p>
            <a:pPr lvl="2"/>
            <a:r>
              <a:rPr lang="en-US" dirty="0"/>
              <a:t>Jump instantly at top speed (as far as I can tell)</a:t>
            </a:r>
          </a:p>
          <a:p>
            <a:pPr lvl="2"/>
            <a:r>
              <a:rPr lang="en-US" dirty="0"/>
              <a:t>Can control in air instantly</a:t>
            </a:r>
          </a:p>
          <a:p>
            <a:pPr lvl="2"/>
            <a:endParaRPr lang="en-US" dirty="0"/>
          </a:p>
          <a:p>
            <a:r>
              <a:rPr lang="en-US" dirty="0"/>
              <a:t>What different kind of feel does this produce? Why does this make sense?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585610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Man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Overall Design Principles of Mega Man:</a:t>
            </a:r>
          </a:p>
          <a:p>
            <a:pPr lvl="1"/>
            <a:r>
              <a:rPr lang="en-US" dirty="0"/>
              <a:t>Platforming / movement provides VERY tight control</a:t>
            </a:r>
          </a:p>
          <a:p>
            <a:pPr lvl="2"/>
            <a:r>
              <a:rPr lang="en-US" dirty="0"/>
              <a:t>Good for movement during a fight</a:t>
            </a:r>
          </a:p>
          <a:p>
            <a:pPr lvl="2"/>
            <a:r>
              <a:rPr lang="en-US" dirty="0"/>
              <a:t>Good for lining up shots</a:t>
            </a:r>
          </a:p>
          <a:p>
            <a:pPr lvl="2"/>
            <a:r>
              <a:rPr lang="en-US" dirty="0"/>
              <a:t>Good for avoiding enemies that are attacking</a:t>
            </a:r>
          </a:p>
          <a:p>
            <a:pPr lvl="1"/>
            <a:r>
              <a:rPr lang="en-US" dirty="0"/>
              <a:t>Slide provides risk vs. reward</a:t>
            </a:r>
          </a:p>
          <a:p>
            <a:pPr lvl="2"/>
            <a:r>
              <a:rPr lang="en-US" dirty="0"/>
              <a:t>Very quick movement, but you lose control of MM</a:t>
            </a:r>
          </a:p>
          <a:p>
            <a:r>
              <a:rPr lang="en-US" dirty="0"/>
              <a:t>Emphasis on control and the shooting / fighting aspect of the game.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35731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Samus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16</a:t>
            </a:fld>
            <a:endParaRPr lang="en-US" altLang="zh-C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9B5F59D-121E-DC4F-9CB3-3A97E23946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121664"/>
            <a:ext cx="6629400" cy="49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1963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Madeline (Celeste)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17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B4DBCE-E748-9640-BC48-66F28CA09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143000"/>
            <a:ext cx="8534400" cy="4800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528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Final 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Think about the “</a:t>
            </a:r>
            <a:r>
              <a:rPr lang="en-US" b="1" i="1" dirty="0"/>
              <a:t>feel</a:t>
            </a:r>
            <a:r>
              <a:rPr lang="en-US" dirty="0"/>
              <a:t>” of your character, and design a minimum set of verbs for them.</a:t>
            </a:r>
          </a:p>
          <a:p>
            <a:r>
              <a:rPr lang="en-US" dirty="0"/>
              <a:t>Notice that most of these characters get powerups in the respective games but it never changes the </a:t>
            </a:r>
            <a:r>
              <a:rPr lang="en-US" b="1" i="1" dirty="0"/>
              <a:t>verbs</a:t>
            </a:r>
            <a:r>
              <a:rPr lang="en-US" dirty="0"/>
              <a:t>!</a:t>
            </a:r>
          </a:p>
          <a:p>
            <a:r>
              <a:rPr lang="en-US" dirty="0"/>
              <a:t>Think about how to parameterize controls based on this “feel” you are going for.</a:t>
            </a:r>
          </a:p>
          <a:p>
            <a:r>
              <a:rPr lang="en-US" dirty="0"/>
              <a:t>Notice that these rules still apply to non-platformers. </a:t>
            </a:r>
            <a:r>
              <a:rPr lang="en-US"/>
              <a:t>How about FPS, or RPG??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2656851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best to implement? State machine useful!</a:t>
            </a:r>
          </a:p>
          <a:p>
            <a:r>
              <a:rPr lang="en-US" dirty="0"/>
              <a:t>States:</a:t>
            </a:r>
          </a:p>
          <a:p>
            <a:pPr lvl="1"/>
            <a:r>
              <a:rPr lang="en-US" dirty="0"/>
              <a:t>Standing</a:t>
            </a:r>
          </a:p>
          <a:p>
            <a:pPr lvl="1"/>
            <a:r>
              <a:rPr lang="en-US" dirty="0"/>
              <a:t>Jumping (in air)</a:t>
            </a:r>
          </a:p>
          <a:p>
            <a:pPr lvl="1"/>
            <a:r>
              <a:rPr lang="en-US" dirty="0"/>
              <a:t>Dashing</a:t>
            </a:r>
          </a:p>
          <a:p>
            <a:r>
              <a:rPr lang="en-US" dirty="0"/>
              <a:t>Transitions between states</a:t>
            </a:r>
          </a:p>
          <a:p>
            <a:pPr lvl="1"/>
            <a:r>
              <a:rPr lang="en-US" dirty="0"/>
              <a:t>When land on platform, enter standing state.</a:t>
            </a:r>
          </a:p>
          <a:p>
            <a:pPr lvl="1"/>
            <a:r>
              <a:rPr lang="en-US" dirty="0"/>
              <a:t>When hit by enemy, enter invincibility state</a:t>
            </a:r>
          </a:p>
          <a:p>
            <a:r>
              <a:rPr lang="en-US" dirty="0"/>
              <a:t>Code each state independently.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64691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39725" indent="-339725" defTabSz="45720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dirty="0"/>
              <a:t>Character Design:</a:t>
            </a:r>
          </a:p>
          <a:p>
            <a:pPr marL="739775" lvl="1" indent="-339725" defTabSz="45720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dirty="0"/>
              <a:t>Choosing a set of moves, thinking about risk vs reward of that move set</a:t>
            </a:r>
          </a:p>
          <a:p>
            <a:pPr marL="739775" lvl="1" indent="-339725" defTabSz="45720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dirty="0"/>
              <a:t>State machines for programming characters</a:t>
            </a:r>
          </a:p>
          <a:p>
            <a:pPr marL="739775" lvl="1" indent="-339725" defTabSz="45720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dirty="0"/>
              <a:t>What makes controlling a character fun?</a:t>
            </a:r>
          </a:p>
          <a:p>
            <a:pPr marL="739775" lvl="1" indent="-339725" defTabSz="457200">
              <a:tabLst>
                <a:tab pos="454025" algn="l"/>
                <a:tab pos="911225" algn="l"/>
                <a:tab pos="1368425" algn="l"/>
                <a:tab pos="1825625" algn="l"/>
                <a:tab pos="2282825" algn="l"/>
                <a:tab pos="2740025" algn="l"/>
                <a:tab pos="3197225" algn="l"/>
                <a:tab pos="3654425" algn="l"/>
                <a:tab pos="4111625" algn="l"/>
                <a:tab pos="4568825" algn="l"/>
                <a:tab pos="5026025" algn="l"/>
                <a:tab pos="5483225" algn="l"/>
                <a:tab pos="5940425" algn="l"/>
                <a:tab pos="6397625" algn="l"/>
                <a:tab pos="6854825" algn="l"/>
                <a:tab pos="7312025" algn="l"/>
                <a:tab pos="7769225" algn="l"/>
                <a:tab pos="8226425" algn="l"/>
                <a:tab pos="8683625" algn="l"/>
                <a:tab pos="9140825" algn="l"/>
              </a:tabLst>
            </a:pPr>
            <a:r>
              <a:rPr lang="en-GB" dirty="0"/>
              <a:t>How does the environment and narrative of the game play into a character’s control?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07951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22956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Controllable Characters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Starting Simple. Most controllable characters have a set of </a:t>
            </a:r>
            <a:r>
              <a:rPr lang="en-US" b="1" i="1" dirty="0"/>
              <a:t>actions</a:t>
            </a:r>
            <a:r>
              <a:rPr lang="en-US" dirty="0"/>
              <a:t>. Game designers often refer to these as </a:t>
            </a:r>
            <a:r>
              <a:rPr lang="en-US" b="1" i="1" dirty="0"/>
              <a:t>verbs</a:t>
            </a:r>
            <a:r>
              <a:rPr lang="en-US" dirty="0"/>
              <a:t>.</a:t>
            </a:r>
          </a:p>
          <a:p>
            <a:r>
              <a:rPr lang="en-US" dirty="0"/>
              <a:t>Mario: Run, jump, shoot fireballs</a:t>
            </a:r>
          </a:p>
          <a:p>
            <a:pPr lvl="1"/>
            <a:r>
              <a:rPr lang="en-US" dirty="0"/>
              <a:t>later: fly, splash water, throw hat, etc.</a:t>
            </a:r>
          </a:p>
          <a:p>
            <a:r>
              <a:rPr lang="en-US" dirty="0" err="1"/>
              <a:t>Samus</a:t>
            </a:r>
            <a:r>
              <a:rPr lang="en-US" dirty="0"/>
              <a:t>: Run, jump, shoot</a:t>
            </a:r>
          </a:p>
          <a:p>
            <a:pPr lvl="1"/>
            <a:r>
              <a:rPr lang="en-US" dirty="0"/>
              <a:t>Many of these power up: high jump, multi-jump, charge up shot, etc.</a:t>
            </a:r>
          </a:p>
          <a:p>
            <a:r>
              <a:rPr lang="en-US" dirty="0"/>
              <a:t>Madeline (Celeste): Run, jump, dash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20167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Controllable Characters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tips on designing </a:t>
            </a:r>
            <a:r>
              <a:rPr lang="en-US" b="1" i="1" dirty="0"/>
              <a:t>verbs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Try to limit the number of necessary </a:t>
            </a:r>
            <a:r>
              <a:rPr lang="en-US" b="1" i="1" dirty="0"/>
              <a:t>verbs</a:t>
            </a:r>
            <a:r>
              <a:rPr lang="en-US" dirty="0"/>
              <a:t>. Provide more interesting ways to use them if possible.</a:t>
            </a:r>
          </a:p>
          <a:p>
            <a:pPr lvl="2"/>
            <a:r>
              <a:rPr lang="en-US" dirty="0"/>
              <a:t>We will see many examples of this in a moment</a:t>
            </a:r>
          </a:p>
          <a:p>
            <a:pPr lvl="1"/>
            <a:r>
              <a:rPr lang="en-US" dirty="0"/>
              <a:t>There should be one controller action per </a:t>
            </a:r>
            <a:r>
              <a:rPr lang="en-US" b="1" i="1" dirty="0"/>
              <a:t>verb</a:t>
            </a:r>
          </a:p>
          <a:p>
            <a:pPr lvl="1"/>
            <a:r>
              <a:rPr lang="en-US" dirty="0"/>
              <a:t>Always consider the goal/purpose of your game and how that </a:t>
            </a:r>
            <a:r>
              <a:rPr lang="en-US" b="1" i="1" dirty="0"/>
              <a:t>verb</a:t>
            </a:r>
            <a:r>
              <a:rPr lang="en-US" dirty="0"/>
              <a:t> helps the player </a:t>
            </a:r>
            <a:r>
              <a:rPr lang="en-US" b="1" i="1" dirty="0"/>
              <a:t>reach that goal</a:t>
            </a:r>
            <a:r>
              <a:rPr lang="en-US" dirty="0"/>
              <a:t>.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00920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Controllable Characters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 Examples</a:t>
            </a:r>
          </a:p>
          <a:p>
            <a:pPr lvl="1"/>
            <a:r>
              <a:rPr lang="en-US" dirty="0"/>
              <a:t>Mario (Super Mario Bros.)</a:t>
            </a:r>
          </a:p>
          <a:p>
            <a:pPr lvl="1"/>
            <a:r>
              <a:rPr lang="en-US" dirty="0"/>
              <a:t>Mega Man (Mega Man 3)</a:t>
            </a:r>
          </a:p>
          <a:p>
            <a:pPr lvl="1"/>
            <a:r>
              <a:rPr lang="en-US" dirty="0" err="1"/>
              <a:t>Samus</a:t>
            </a:r>
            <a:r>
              <a:rPr lang="en-US" dirty="0"/>
              <a:t> (Super Metroid)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09951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Mario (Super Mario Bros.)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7</a:t>
            </a:fld>
            <a:endParaRPr lang="en-US" altLang="zh-CN"/>
          </a:p>
        </p:txBody>
      </p:sp>
      <p:pic>
        <p:nvPicPr>
          <p:cNvPr id="1026" name="Picture 2" descr="Image result for super mario bros original">
            <a:extLst>
              <a:ext uri="{FF2B5EF4-FFF2-40B4-BE49-F238E27FC236}">
                <a16:creationId xmlns:a16="http://schemas.microsoft.com/office/drawing/2014/main" id="{A2B25DB1-5DD0-3543-95DF-F5FB3B19F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1143000"/>
            <a:ext cx="6565900" cy="4894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8385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Mario (Super Mario Bros.)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Mario’s goal?</a:t>
            </a:r>
          </a:p>
          <a:p>
            <a:pPr lvl="1"/>
            <a:r>
              <a:rPr lang="en-US" dirty="0"/>
              <a:t>Save the princess? Well, </a:t>
            </a:r>
            <a:r>
              <a:rPr lang="en-US" dirty="0" err="1"/>
              <a:t>kinda</a:t>
            </a:r>
            <a:endParaRPr lang="en-US" dirty="0"/>
          </a:p>
          <a:p>
            <a:pPr lvl="1"/>
            <a:r>
              <a:rPr lang="en-US" dirty="0"/>
              <a:t>Really it is “get to the end of the level” (go right)</a:t>
            </a:r>
          </a:p>
          <a:p>
            <a:r>
              <a:rPr lang="en-US" dirty="0"/>
              <a:t>What are Mario’s verbs?</a:t>
            </a:r>
          </a:p>
          <a:p>
            <a:pPr lvl="1"/>
            <a:r>
              <a:rPr lang="en-US" b="1" i="1" dirty="0"/>
              <a:t>Walk/Run (left and right): </a:t>
            </a:r>
            <a:r>
              <a:rPr lang="en-US" dirty="0"/>
              <a:t>Helps Mario go right!</a:t>
            </a:r>
          </a:p>
          <a:p>
            <a:pPr lvl="1"/>
            <a:r>
              <a:rPr lang="en-US" b="1" i="1" dirty="0"/>
              <a:t>Jump</a:t>
            </a:r>
            <a:r>
              <a:rPr lang="en-US" dirty="0"/>
              <a:t> (over obstacles and enemies)</a:t>
            </a:r>
          </a:p>
          <a:p>
            <a:pPr lvl="1"/>
            <a:r>
              <a:rPr lang="en-US" b="1" i="1" dirty="0"/>
              <a:t>Fireballs</a:t>
            </a:r>
            <a:r>
              <a:rPr lang="en-US" dirty="0"/>
              <a:t> (if flower obtained)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105207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46F96D-EFEB-954A-837E-5069FF0C3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Mario (Super Mario Bros.)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6F00B-51A6-2149-B15D-07E1D76B95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Mario’s </a:t>
            </a:r>
            <a:r>
              <a:rPr lang="en-US" b="1" i="1" dirty="0"/>
              <a:t>run</a:t>
            </a:r>
          </a:p>
          <a:p>
            <a:pPr lvl="1"/>
            <a:r>
              <a:rPr lang="en-US" dirty="0"/>
              <a:t>Run has three phases:</a:t>
            </a:r>
          </a:p>
          <a:p>
            <a:pPr lvl="2"/>
            <a:r>
              <a:rPr lang="en-US" dirty="0"/>
              <a:t>Speed up time, max speed, slow down time</a:t>
            </a:r>
          </a:p>
          <a:p>
            <a:pPr lvl="1"/>
            <a:r>
              <a:rPr lang="en-US" dirty="0"/>
              <a:t>Features of Mario’s run:</a:t>
            </a:r>
          </a:p>
          <a:p>
            <a:pPr lvl="2"/>
            <a:r>
              <a:rPr lang="en-US" dirty="0"/>
              <a:t>very slow speed up and slow down speed. Controlling Mario feels a bit like he is on ice</a:t>
            </a:r>
          </a:p>
          <a:p>
            <a:pPr lvl="2"/>
            <a:r>
              <a:rPr lang="en-US" dirty="0"/>
              <a:t>speed up and slow down speeds MUCH slower while Mario is in the air.</a:t>
            </a:r>
          </a:p>
          <a:p>
            <a:pPr lvl="2"/>
            <a:endParaRPr lang="en-US" dirty="0"/>
          </a:p>
          <a:p>
            <a:r>
              <a:rPr lang="en-US" dirty="0"/>
              <a:t>What ”feel” does this give to Mario? </a:t>
            </a:r>
          </a:p>
          <a:p>
            <a:pPr lvl="2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A5DFD9-8DE0-D344-858D-8756C964E1E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80128925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10315</TotalTime>
  <Words>827</Words>
  <Application>Microsoft Macintosh PowerPoint</Application>
  <PresentationFormat>On-screen Show (4:3)</PresentationFormat>
  <Paragraphs>130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ＭＳ Ｐゴシック</vt:lpstr>
      <vt:lpstr>Arial</vt:lpstr>
      <vt:lpstr>Calibri</vt:lpstr>
      <vt:lpstr>Blank Presentation</vt:lpstr>
      <vt:lpstr>Character Design</vt:lpstr>
      <vt:lpstr>Topics</vt:lpstr>
      <vt:lpstr>Character Design</vt:lpstr>
      <vt:lpstr>Controllable Characters</vt:lpstr>
      <vt:lpstr>Controllable Characters</vt:lpstr>
      <vt:lpstr>Controllable Characters</vt:lpstr>
      <vt:lpstr>Mario (Super Mario Bros.)</vt:lpstr>
      <vt:lpstr>Mario (Super Mario Bros.)</vt:lpstr>
      <vt:lpstr>Mario (Super Mario Bros.)</vt:lpstr>
      <vt:lpstr>Mario (Super Mario Bros.)</vt:lpstr>
      <vt:lpstr>Mario (Super Mario Bros.)</vt:lpstr>
      <vt:lpstr>Mega Man (Mega Man 3)</vt:lpstr>
      <vt:lpstr>Mega Man</vt:lpstr>
      <vt:lpstr>Mega Man</vt:lpstr>
      <vt:lpstr>Mega Man</vt:lpstr>
      <vt:lpstr>Samus</vt:lpstr>
      <vt:lpstr>Madeline (Celeste)</vt:lpstr>
      <vt:lpstr>Some Final Thoughts</vt:lpstr>
      <vt:lpstr>Implementation</vt:lpstr>
    </vt:vector>
  </TitlesOfParts>
  <Company>North Carolina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Jiang Zheng</dc:creator>
  <cp:lastModifiedBy>Microsoft Office User</cp:lastModifiedBy>
  <cp:revision>956</cp:revision>
  <cp:lastPrinted>2015-03-29T19:48:12Z</cp:lastPrinted>
  <dcterms:created xsi:type="dcterms:W3CDTF">2010-02-08T00:29:22Z</dcterms:created>
  <dcterms:modified xsi:type="dcterms:W3CDTF">2020-10-06T14:23:25Z</dcterms:modified>
</cp:coreProperties>
</file>

<file path=docProps/thumbnail.jpeg>
</file>